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5"/>
  </p:sldMasterIdLst>
  <p:notesMasterIdLst>
    <p:notesMasterId r:id="rId20"/>
  </p:notesMasterIdLst>
  <p:sldIdLst>
    <p:sldId id="1512" r:id="rId6"/>
    <p:sldId id="1513" r:id="rId7"/>
    <p:sldId id="1514" r:id="rId8"/>
    <p:sldId id="1472" r:id="rId9"/>
    <p:sldId id="1473" r:id="rId10"/>
    <p:sldId id="1309" r:id="rId11"/>
    <p:sldId id="1516" r:id="rId12"/>
    <p:sldId id="1399" r:id="rId13"/>
    <p:sldId id="1517" r:id="rId14"/>
    <p:sldId id="1474" r:id="rId15"/>
    <p:sldId id="1515" r:id="rId16"/>
    <p:sldId id="1477" r:id="rId17"/>
    <p:sldId id="1518" r:id="rId18"/>
    <p:sldId id="1435" r:id="rId19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4E29"/>
    <a:srgbClr val="FFD032"/>
    <a:srgbClr val="F18623"/>
    <a:srgbClr val="50AF43"/>
    <a:srgbClr val="F7A512"/>
    <a:srgbClr val="CB5374"/>
    <a:srgbClr val="65509C"/>
    <a:srgbClr val="4A4898"/>
    <a:srgbClr val="586EB3"/>
    <a:srgbClr val="648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ddels stil 2 – uthev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ddels stil 2 – uthev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iddels stil 3 – utheving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Temastil 1 – utheving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Temastil 2 – utheving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ys stil 2 – utheving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ys stil 3 – utheving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ys stil 3 – utheving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iddels stil 1 – utheving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iddels stil 1 – utheving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iddels stil 1 – utheving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2301" autoAdjust="0"/>
    <p:restoredTop sz="96240"/>
  </p:normalViewPr>
  <p:slideViewPr>
    <p:cSldViewPr snapToGrid="0" snapToObjects="1">
      <p:cViewPr varScale="1">
        <p:scale>
          <a:sx n="160" d="100"/>
          <a:sy n="160" d="100"/>
        </p:scale>
        <p:origin x="2472" y="138"/>
      </p:cViewPr>
      <p:guideLst/>
    </p:cSldViewPr>
  </p:slideViewPr>
  <p:outlineViewPr>
    <p:cViewPr>
      <p:scale>
        <a:sx n="33" d="100"/>
        <a:sy n="33" d="100"/>
      </p:scale>
      <p:origin x="0" y="-105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viewProps" Target="view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D657B-A081-D847-9C59-520D37089189}" type="datetimeFigureOut">
              <a:rPr lang="nb-NO" smtClean="0"/>
              <a:t>14.06.2022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BAA6B-6993-4043-AB39-06915878B13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2349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34217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73944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03391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8505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2423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725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3185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36525" y="766763"/>
            <a:ext cx="6826250" cy="3840162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3305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99331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136525" y="766763"/>
            <a:ext cx="6826250" cy="3840162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0640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Sist døde noen i 2017 av elektrofagarbeidere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2995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B3312D-1D0B-41A9-891B-66295A97EF9D}" type="slidenum">
              <a:rPr lang="nb-NO" smtClean="0"/>
              <a:pPr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0137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10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- 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D70BD9CB-BE6A-AD40-AF71-DEEB77DBAF77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CA42F98F-E511-2547-925C-EEEF3FFFE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87206" cy="3983064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3A0D6-1F74-A246-9B21-C92BB871D988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Bilde 4">
            <a:extLst>
              <a:ext uri="{FF2B5EF4-FFF2-40B4-BE49-F238E27FC236}">
                <a16:creationId xmlns:a16="http://schemas.microsoft.com/office/drawing/2014/main" id="{E24A23D4-6E4E-8142-A91B-630F9A7C80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1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 - Tittel og innholdsblo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61105AF1-B848-3C42-AE44-C5632D3CD087}"/>
              </a:ext>
            </a:extLst>
          </p:cNvPr>
          <p:cNvSpPr/>
          <p:nvPr userDrawn="1"/>
        </p:nvSpPr>
        <p:spPr>
          <a:xfrm>
            <a:off x="-3" y="0"/>
            <a:ext cx="3276603" cy="68580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5A534ABD-3D01-B34E-B375-E24E4F36F8A7}"/>
              </a:ext>
            </a:extLst>
          </p:cNvPr>
          <p:cNvCxnSpPr>
            <a:cxnSpLocks/>
          </p:cNvCxnSpPr>
          <p:nvPr userDrawn="1"/>
        </p:nvCxnSpPr>
        <p:spPr>
          <a:xfrm>
            <a:off x="0" y="769257"/>
            <a:ext cx="27813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4">
            <a:extLst>
              <a:ext uri="{FF2B5EF4-FFF2-40B4-BE49-F238E27FC236}">
                <a16:creationId xmlns:a16="http://schemas.microsoft.com/office/drawing/2014/main" id="{E8D2C6B2-E8B8-FB43-9CA0-1A14053A4A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16" y="6173786"/>
            <a:ext cx="1099971" cy="365126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17" y="1059086"/>
            <a:ext cx="2263884" cy="1533077"/>
          </a:xfrm>
        </p:spPr>
        <p:txBody>
          <a:bodyPr anchor="t" anchorCtr="0"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7458" y="1059086"/>
            <a:ext cx="6869221" cy="474960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87458" y="6173787"/>
            <a:ext cx="2743200" cy="365125"/>
          </a:xfrm>
        </p:spPr>
        <p:txBody>
          <a:bodyPr/>
          <a:lstStyle/>
          <a:p>
            <a:fld id="{4CA58F63-E0BC-8C40-8AF5-C32F660508DF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76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Tittel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61105AF1-B848-3C42-AE44-C5632D3CD087}"/>
              </a:ext>
            </a:extLst>
          </p:cNvPr>
          <p:cNvSpPr/>
          <p:nvPr userDrawn="1"/>
        </p:nvSpPr>
        <p:spPr>
          <a:xfrm>
            <a:off x="-3" y="0"/>
            <a:ext cx="3276603" cy="68580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5A534ABD-3D01-B34E-B375-E24E4F36F8A7}"/>
              </a:ext>
            </a:extLst>
          </p:cNvPr>
          <p:cNvCxnSpPr>
            <a:cxnSpLocks/>
          </p:cNvCxnSpPr>
          <p:nvPr userDrawn="1"/>
        </p:nvCxnSpPr>
        <p:spPr>
          <a:xfrm>
            <a:off x="0" y="769257"/>
            <a:ext cx="27813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4">
            <a:extLst>
              <a:ext uri="{FF2B5EF4-FFF2-40B4-BE49-F238E27FC236}">
                <a16:creationId xmlns:a16="http://schemas.microsoft.com/office/drawing/2014/main" id="{E8D2C6B2-E8B8-FB43-9CA0-1A14053A4A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416" y="6173786"/>
            <a:ext cx="1099971" cy="365126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17" y="1059086"/>
            <a:ext cx="2263884" cy="1533077"/>
          </a:xfrm>
        </p:spPr>
        <p:txBody>
          <a:bodyPr anchor="t" anchorCtr="0"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7653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in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F65B364-2590-BB49-9EE1-2FC6F43D0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1590857"/>
          </a:xfrm>
        </p:spPr>
        <p:txBody>
          <a:bodyPr anchor="b">
            <a:normAutofit/>
          </a:bodyPr>
          <a:lstStyle>
            <a:lvl1pPr algn="ctr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DC76AD6-ED1F-7B4C-A96C-3EE33D465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FDAF8-B856-684C-ACFD-CADE59048E65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EC11F1-B6AE-5842-8D0F-E0139EBD1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C430EDD-27BC-8545-B5C0-BE39A6CC7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F729A7-1916-B44F-B5CF-A677120DB528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51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CB8C6AD5-5490-9746-8899-3F1C8E33D9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2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51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CB8C6AD5-5490-9746-8899-3F1C8E33D9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4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10" name="Bilde 4">
            <a:extLst>
              <a:ext uri="{FF2B5EF4-FFF2-40B4-BE49-F238E27FC236}">
                <a16:creationId xmlns:a16="http://schemas.microsoft.com/office/drawing/2014/main" id="{93E0FD18-3C97-AA4F-9051-A29EC0A92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11029" y="6176880"/>
            <a:ext cx="1099971" cy="358937"/>
          </a:xfrm>
          <a:prstGeom prst="rect">
            <a:avLst/>
          </a:prstGeom>
        </p:spPr>
      </p:pic>
      <p:pic>
        <p:nvPicPr>
          <p:cNvPr id="6" name="Bilde 11">
            <a:extLst>
              <a:ext uri="{FF2B5EF4-FFF2-40B4-BE49-F238E27FC236}">
                <a16:creationId xmlns:a16="http://schemas.microsoft.com/office/drawing/2014/main" id="{A69C63DA-C20C-AF43-80BD-4AE2A2A023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1D47A674-86FB-9D43-A9BF-C640AA5686D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0000"/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649903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anim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11641F70-9B04-D04E-A850-8FC2071343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032CA443-D34A-3442-9D61-1FDF8761ACE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0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385893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5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teside med anim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F109708C-26D2-9743-A912-DF927DF44080}"/>
              </a:ext>
            </a:extLst>
          </p:cNvPr>
          <p:cNvSpPr/>
          <p:nvPr userDrawn="1"/>
        </p:nvSpPr>
        <p:spPr>
          <a:xfrm>
            <a:off x="-7629" y="1"/>
            <a:ext cx="12199629" cy="578485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Plassholder for bilde 5">
            <a:extLst>
              <a:ext uri="{FF2B5EF4-FFF2-40B4-BE49-F238E27FC236}">
                <a16:creationId xmlns:a16="http://schemas.microsoft.com/office/drawing/2014/main" id="{4B94AE2E-7184-B946-B812-3F9FD9F99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85431" r="3392" b="-1"/>
          <a:stretch/>
        </p:blipFill>
        <p:spPr>
          <a:xfrm>
            <a:off x="0" y="5784849"/>
            <a:ext cx="12192000" cy="1073150"/>
          </a:xfrm>
          <a:prstGeom prst="rect">
            <a:avLst/>
          </a:prstGeom>
        </p:spPr>
      </p:pic>
      <p:pic>
        <p:nvPicPr>
          <p:cNvPr id="5" name="Bilde 11">
            <a:extLst>
              <a:ext uri="{FF2B5EF4-FFF2-40B4-BE49-F238E27FC236}">
                <a16:creationId xmlns:a16="http://schemas.microsoft.com/office/drawing/2014/main" id="{4E310F14-FBB2-0E41-9F42-9F24A7DF5D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397558" y="583140"/>
            <a:ext cx="4572000" cy="4572000"/>
          </a:xfrm>
          <a:prstGeom prst="rect">
            <a:avLst/>
          </a:prstGeom>
          <a:noFill/>
          <a:effectLst/>
        </p:spPr>
      </p:pic>
      <p:pic>
        <p:nvPicPr>
          <p:cNvPr id="8" name="Bilde 11">
            <a:extLst>
              <a:ext uri="{FF2B5EF4-FFF2-40B4-BE49-F238E27FC236}">
                <a16:creationId xmlns:a16="http://schemas.microsoft.com/office/drawing/2014/main" id="{20EDA799-F93D-F14A-B35E-D9ED30623C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0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397558" y="606425"/>
            <a:ext cx="4572000" cy="45720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178565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5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0" y="6254751"/>
            <a:ext cx="5926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rgbClr val="5284C3"/>
                </a:solidFill>
              </a:defRPr>
            </a:lvl1pPr>
          </a:lstStyle>
          <a:p>
            <a:fld id="{D1A43206-1D71-0B42-9D42-F3488F334A8C}" type="slidenum">
              <a:rPr lang="nn-NO" smtClean="0"/>
              <a:pPr/>
              <a:t>‹#›</a:t>
            </a:fld>
            <a:endParaRPr lang="nn-NO" dirty="0"/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677333" y="6254751"/>
            <a:ext cx="44534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/>
              <a:t>Navn</a:t>
            </a:r>
            <a:endParaRPr lang="nn-NO" dirty="0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198532" y="6254751"/>
            <a:ext cx="2844800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D727C60-91D6-1F48-8961-D8117AB36727}" type="datetime1">
              <a:rPr lang="nn-NO" smtClean="0"/>
              <a:pPr/>
              <a:t>14.06.2022</a:t>
            </a:fld>
            <a:endParaRPr lang="nn-NO" dirty="0"/>
          </a:p>
        </p:txBody>
      </p:sp>
    </p:spTree>
    <p:extLst>
      <p:ext uri="{BB962C8B-B14F-4D97-AF65-F5344CB8AC3E}">
        <p14:creationId xmlns:p14="http://schemas.microsoft.com/office/powerpoint/2010/main" val="1234055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 dirty="0"/>
          </a:p>
        </p:txBody>
      </p:sp>
      <p:sp>
        <p:nvSpPr>
          <p:cNvPr id="10" name="Plassholder for tit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4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0" y="6254751"/>
            <a:ext cx="5926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rgbClr val="5284C3"/>
                </a:solidFill>
              </a:defRPr>
            </a:lvl1pPr>
          </a:lstStyle>
          <a:p>
            <a:fld id="{D1A43206-1D71-0B42-9D42-F3488F334A8C}" type="slidenum">
              <a:rPr lang="nn-NO" smtClean="0"/>
              <a:pPr/>
              <a:t>‹#›</a:t>
            </a:fld>
            <a:endParaRPr lang="nn-NO" dirty="0"/>
          </a:p>
        </p:txBody>
      </p:sp>
      <p:sp>
        <p:nvSpPr>
          <p:cNvPr id="1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677333" y="6254751"/>
            <a:ext cx="44534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/>
              <a:t>Navn</a:t>
            </a:r>
            <a:endParaRPr lang="nn-NO" dirty="0"/>
          </a:p>
        </p:txBody>
      </p:sp>
      <p:sp>
        <p:nvSpPr>
          <p:cNvPr id="16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198532" y="6254751"/>
            <a:ext cx="2844800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7E80FBA-FCC4-3D41-B1E6-0C96010742FB}" type="datetime1">
              <a:rPr lang="nn-NO" smtClean="0"/>
              <a:pPr/>
              <a:t>14.06.2022</a:t>
            </a:fld>
            <a:endParaRPr lang="nn-NO" dirty="0"/>
          </a:p>
        </p:txBody>
      </p:sp>
    </p:spTree>
    <p:extLst>
      <p:ext uri="{BB962C8B-B14F-4D97-AF65-F5344CB8AC3E}">
        <p14:creationId xmlns:p14="http://schemas.microsoft.com/office/powerpoint/2010/main" val="9378522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3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0" y="6254751"/>
            <a:ext cx="5926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rgbClr val="5284C3"/>
                </a:solidFill>
              </a:defRPr>
            </a:lvl1pPr>
          </a:lstStyle>
          <a:p>
            <a:fld id="{D1A43206-1D71-0B42-9D42-F3488F334A8C}" type="slidenum">
              <a:rPr lang="nn-NO" smtClean="0"/>
              <a:pPr/>
              <a:t>‹#›</a:t>
            </a:fld>
            <a:endParaRPr lang="nn-NO" dirty="0"/>
          </a:p>
        </p:txBody>
      </p:sp>
      <p:sp>
        <p:nvSpPr>
          <p:cNvPr id="14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677333" y="6254751"/>
            <a:ext cx="445346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b-NO"/>
              <a:t>Navn</a:t>
            </a:r>
            <a:endParaRPr lang="nn-NO" dirty="0"/>
          </a:p>
        </p:txBody>
      </p:sp>
      <p:sp>
        <p:nvSpPr>
          <p:cNvPr id="15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5198532" y="6254751"/>
            <a:ext cx="2844800" cy="36512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9C26DA7-2543-234C-BDD6-5D401C19DDBE}" type="datetime1">
              <a:rPr lang="nn-NO" smtClean="0"/>
              <a:pPr/>
              <a:t>14.06.2022</a:t>
            </a:fld>
            <a:endParaRPr lang="nn-NO" dirty="0"/>
          </a:p>
        </p:txBody>
      </p:sp>
    </p:spTree>
    <p:extLst>
      <p:ext uri="{BB962C8B-B14F-4D97-AF65-F5344CB8AC3E}">
        <p14:creationId xmlns:p14="http://schemas.microsoft.com/office/powerpoint/2010/main" val="413004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- Tittel og innhold ut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D70BD9CB-BE6A-AD40-AF71-DEEB77DBAF77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CA42F98F-E511-2547-925C-EEEF3FFFE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>
            <a:extLst>
              <a:ext uri="{FF2B5EF4-FFF2-40B4-BE49-F238E27FC236}">
                <a16:creationId xmlns:a16="http://schemas.microsoft.com/office/drawing/2014/main" id="{6DF482B5-B72C-474B-B554-4E2BC17A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30D1C4-4D81-1843-B205-B0856B667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87206" cy="3983064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2C25B-BB52-EE44-8B65-BC3B068C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73787"/>
            <a:ext cx="2743200" cy="365125"/>
          </a:xfrm>
        </p:spPr>
        <p:txBody>
          <a:bodyPr/>
          <a:lstStyle/>
          <a:p>
            <a:fld id="{B723A0D6-1F74-A246-9B21-C92BB871D988}" type="datetime1">
              <a:rPr lang="nb-NO" smtClean="0"/>
              <a:t>14.06.2022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7E1B1BE-AA1C-2D49-AF28-B625555E1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5F4B2D-F290-5446-9BB8-CCFA2C4DE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244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8927AAC-2908-4BFF-8817-69D05F6F9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23C1973-92DF-4ED0-AFC7-7084D1F115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D902215-3EF3-4A12-979E-230D625CA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63FA0-3AD2-4683-A1FC-E22B2635E1A1}" type="datetimeFigureOut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8EDF0C7-01A9-44E3-BAA6-A052302EA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9B25537-5C8F-4717-9074-651EF9D6D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7FDF-C45B-4582-BF9C-F6F35278165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67815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C828E6A-E000-8C42-92D1-E9CA96015F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2F301E1-1695-3147-A79D-BDDE459CB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D3F3-1EF0-1648-BBB8-CA6BC24E73DF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Bilde 4">
            <a:extLst>
              <a:ext uri="{FF2B5EF4-FFF2-40B4-BE49-F238E27FC236}">
                <a16:creationId xmlns:a16="http://schemas.microsoft.com/office/drawing/2014/main" id="{2F851C88-710D-3648-81B2-6DC9B65333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66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og to innholdsdeler uten 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C828E6A-E000-8C42-92D1-E9CA96015F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2F301E1-1695-3147-A79D-BDDE459CB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753206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73787"/>
            <a:ext cx="2743200" cy="365125"/>
          </a:xfrm>
        </p:spPr>
        <p:txBody>
          <a:bodyPr/>
          <a:lstStyle/>
          <a:p>
            <a:fld id="{516AD3F3-1EF0-1648-BBB8-CA6BC24E73DF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94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+ logo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2B5784-A221-5347-9F9E-CA6E851A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B7396-A844-0F41-9457-D7ADFB90CCCE}" type="datetime1">
              <a:rPr lang="nb-NO" smtClean="0"/>
              <a:t>14.06.2022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B6FC58D-C451-594B-9A63-A2DCB432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" name="Bilde 4">
            <a:extLst>
              <a:ext uri="{FF2B5EF4-FFF2-40B4-BE49-F238E27FC236}">
                <a16:creationId xmlns:a16="http://schemas.microsoft.com/office/drawing/2014/main" id="{682159D9-6052-454F-8A98-71D275E64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4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- Tittel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896643A0-1B19-2140-A14A-108EB251AE83}"/>
              </a:ext>
            </a:extLst>
          </p:cNvPr>
          <p:cNvSpPr/>
          <p:nvPr userDrawn="1"/>
        </p:nvSpPr>
        <p:spPr>
          <a:xfrm>
            <a:off x="-3" y="0"/>
            <a:ext cx="11334751" cy="1384300"/>
          </a:xfrm>
          <a:prstGeom prst="rect">
            <a:avLst/>
          </a:prstGeom>
          <a:pattFill prst="divot">
            <a:fgClr>
              <a:schemeClr val="tx1"/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21BDA3B9-852F-864A-9042-3C94BF231CDF}"/>
              </a:ext>
            </a:extLst>
          </p:cNvPr>
          <p:cNvCxnSpPr>
            <a:cxnSpLocks/>
          </p:cNvCxnSpPr>
          <p:nvPr userDrawn="1"/>
        </p:nvCxnSpPr>
        <p:spPr>
          <a:xfrm flipV="1">
            <a:off x="507044" y="1"/>
            <a:ext cx="0" cy="9778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tel 1">
            <a:extLst>
              <a:ext uri="{FF2B5EF4-FFF2-40B4-BE49-F238E27FC236}">
                <a16:creationId xmlns:a16="http://schemas.microsoft.com/office/drawing/2014/main" id="{6715CE0A-C858-8840-88FF-7E8C8C71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821"/>
            <a:ext cx="10515600" cy="6127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727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Logo og side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Bilde 4">
            <a:extLst>
              <a:ext uri="{FF2B5EF4-FFF2-40B4-BE49-F238E27FC236}">
                <a16:creationId xmlns:a16="http://schemas.microsoft.com/office/drawing/2014/main" id="{812B929B-7BC0-F447-B2DE-EE2814C041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601" y="6176881"/>
            <a:ext cx="1099971" cy="3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Kun side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E7E9427-7687-894A-BD16-6372342D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630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- tom ma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11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B0131E6A-56FA-8346-A606-CE7016572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9247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478AB0F-F923-A947-A793-F85777962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924738" cy="3983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FAFE60B-D264-7945-AC6F-EB514DF45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76553" y="61737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4966C-B5CF-D943-8054-FB3DCA9EB443}" type="datetime1">
              <a:rPr lang="nb-NO" smtClean="0"/>
              <a:t>14.06.2022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A6BFE3F-42CE-8F41-BE3F-6B0154E058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0606" y="617378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480B35-58AD-B149-8CA3-BB9307D98173}"/>
              </a:ext>
            </a:extLst>
          </p:cNvPr>
          <p:cNvSpPr/>
          <p:nvPr userDrawn="1"/>
        </p:nvSpPr>
        <p:spPr>
          <a:xfrm>
            <a:off x="11344506" y="0"/>
            <a:ext cx="8382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58BBC61-3DF2-6C48-9F91-BADD9FEE7BB8}"/>
              </a:ext>
            </a:extLst>
          </p:cNvPr>
          <p:cNvSpPr/>
          <p:nvPr userDrawn="1"/>
        </p:nvSpPr>
        <p:spPr>
          <a:xfrm rot="16200000">
            <a:off x="11215696" y="4911366"/>
            <a:ext cx="1114408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GB" sz="1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www.nelfo.no</a:t>
            </a:r>
            <a:endParaRPr lang="en-GB" sz="1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20">
            <a:extLst>
              <a:ext uri="{FF2B5EF4-FFF2-40B4-BE49-F238E27FC236}">
                <a16:creationId xmlns:a16="http://schemas.microsoft.com/office/drawing/2014/main" id="{8BB56E9A-62E5-7445-A7AF-C9C18D52A9B3}"/>
              </a:ext>
            </a:extLst>
          </p:cNvPr>
          <p:cNvCxnSpPr>
            <a:cxnSpLocks/>
          </p:cNvCxnSpPr>
          <p:nvPr userDrawn="1"/>
        </p:nvCxnSpPr>
        <p:spPr>
          <a:xfrm>
            <a:off x="11772900" y="1"/>
            <a:ext cx="0" cy="403098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D7B2479-F8E0-D045-8FD4-18A2BEC56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7538" y="6173788"/>
            <a:ext cx="41072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>
                <a:solidFill>
                  <a:schemeClr val="accent4"/>
                </a:solidFill>
                <a:latin typeface="Roboto Bold" panose="02000000000000000000" pitchFamily="2" charset="0"/>
                <a:ea typeface="Roboto Bold" panose="02000000000000000000" pitchFamily="2" charset="0"/>
                <a:cs typeface="Arial Bold" panose="020B0704020202020204" pitchFamily="34" charset="0"/>
              </a:defRPr>
            </a:lvl1pPr>
          </a:lstStyle>
          <a:p>
            <a:fld id="{60716F46-4CEC-4E96-91AD-C6216D86172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69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3" r:id="rId2"/>
    <p:sldLayoutId id="2147483652" r:id="rId3"/>
    <p:sldLayoutId id="2147483691" r:id="rId4"/>
    <p:sldLayoutId id="2147483669" r:id="rId5"/>
    <p:sldLayoutId id="2147483670" r:id="rId6"/>
    <p:sldLayoutId id="2147483677" r:id="rId7"/>
    <p:sldLayoutId id="2147483671" r:id="rId8"/>
    <p:sldLayoutId id="2147483672" r:id="rId9"/>
    <p:sldLayoutId id="2147483673" r:id="rId10"/>
    <p:sldLayoutId id="2147483674" r:id="rId11"/>
    <p:sldLayoutId id="2147483684" r:id="rId12"/>
    <p:sldLayoutId id="2147483649" r:id="rId13"/>
    <p:sldLayoutId id="2147483682" r:id="rId14"/>
    <p:sldLayoutId id="2147483687" r:id="rId15"/>
    <p:sldLayoutId id="2147483690" r:id="rId16"/>
    <p:sldLayoutId id="2147483696" r:id="rId17"/>
    <p:sldLayoutId id="2147483698" r:id="rId18"/>
    <p:sldLayoutId id="2147483699" r:id="rId19"/>
    <p:sldLayoutId id="2147483700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accent1"/>
          </a:solidFill>
          <a:latin typeface="Roboto Medium" panose="02000000000000000000" pitchFamily="2" charset="0"/>
          <a:ea typeface="Roboto Medium" panose="02000000000000000000" pitchFamily="2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6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3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font normal"/>
        <a:buChar char="-"/>
        <a:defRPr sz="12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>
            <a:extLst>
              <a:ext uri="{FF2B5EF4-FFF2-40B4-BE49-F238E27FC236}">
                <a16:creationId xmlns:a16="http://schemas.microsoft.com/office/drawing/2014/main" id="{11ED5973-102B-C84C-B84F-2128C2C7DFC1}"/>
              </a:ext>
            </a:extLst>
          </p:cNvPr>
          <p:cNvSpPr/>
          <p:nvPr/>
        </p:nvSpPr>
        <p:spPr>
          <a:xfrm>
            <a:off x="546759" y="4559132"/>
            <a:ext cx="8117846" cy="3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96">
              <a:lnSpc>
                <a:spcPct val="80000"/>
              </a:lnSpc>
              <a:spcBef>
                <a:spcPct val="0"/>
              </a:spcBef>
              <a:defRPr/>
            </a:pPr>
            <a:r>
              <a:rPr lang="nn-NO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NEK 400:2022 Landbruk og </a:t>
            </a:r>
            <a:r>
              <a:rPr lang="nn-NO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Calibri" panose="020F0502020204030204" pitchFamily="34" charset="0"/>
              </a:rPr>
              <a:t>boliginstallasjoner</a:t>
            </a:r>
            <a:endParaRPr lang="nn-NO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E46BEC34-B478-1C4C-883D-CA678FBC8E7B}"/>
              </a:ext>
            </a:extLst>
          </p:cNvPr>
          <p:cNvSpPr/>
          <p:nvPr/>
        </p:nvSpPr>
        <p:spPr>
          <a:xfrm>
            <a:off x="546759" y="4949502"/>
            <a:ext cx="3924050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457196">
              <a:spcBef>
                <a:spcPct val="0"/>
              </a:spcBef>
              <a:defRPr/>
            </a:pPr>
            <a:r>
              <a:rPr lang="nb-NO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  <a:t>Jon-Steinar S. Hanstad</a:t>
            </a:r>
          </a:p>
          <a:p>
            <a:pPr defTabSz="457196">
              <a:spcBef>
                <a:spcPct val="0"/>
              </a:spcBef>
              <a:defRPr/>
            </a:pPr>
            <a:r>
              <a:rPr lang="nb-NO" sz="1400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Calibri" panose="020F0502020204030204" pitchFamily="34" charset="0"/>
              </a:rPr>
              <a:t>Direktør Teknisk seksjon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BCD11D54-796F-E347-88B3-50B742D26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40685" y="6035614"/>
            <a:ext cx="1822450" cy="594694"/>
          </a:xfrm>
          <a:prstGeom prst="rect">
            <a:avLst/>
          </a:prstGeom>
        </p:spPr>
      </p:pic>
      <p:pic>
        <p:nvPicPr>
          <p:cNvPr id="8" name="Bilde 7" descr="Et bilde som inneholder tekst, innendørs&#10;&#10;Automatisk generert beskrivelse">
            <a:extLst>
              <a:ext uri="{FF2B5EF4-FFF2-40B4-BE49-F238E27FC236}">
                <a16:creationId xmlns:a16="http://schemas.microsoft.com/office/drawing/2014/main" id="{70ACAEFB-5AB4-D801-836F-72B2B943ED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12" y="788894"/>
            <a:ext cx="2342478" cy="3311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0560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930" y="579197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Lagring og produksjon i spesielle miljøer….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00B5634-4147-86B5-8468-D11E92FB9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582914" y="2522664"/>
            <a:ext cx="4104684" cy="307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de 5" descr="Et bilde som inneholder innendørs, vegg&#10;&#10;Automatisk generert beskrivelse">
            <a:extLst>
              <a:ext uri="{FF2B5EF4-FFF2-40B4-BE49-F238E27FC236}">
                <a16:creationId xmlns:a16="http://schemas.microsoft.com/office/drawing/2014/main" id="{BDDF0B99-EBC6-EE04-2EB3-41704F516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25590" y="2140323"/>
            <a:ext cx="3735298" cy="2801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4982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Hvorfor er boliginstallasjoner spesielle?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82" y="2546910"/>
            <a:ext cx="10828338" cy="3086100"/>
          </a:xfrm>
        </p:spPr>
        <p:txBody>
          <a:bodyPr>
            <a:normAutofit/>
          </a:bodyPr>
          <a:lstStyle/>
          <a:p>
            <a:r>
              <a:rPr lang="nb-NO" dirty="0"/>
              <a:t>Mennesker sover der om natten</a:t>
            </a:r>
          </a:p>
          <a:p>
            <a:r>
              <a:rPr lang="nb-NO" dirty="0"/>
              <a:t>Brukerne har ulik risikoforståelse</a:t>
            </a:r>
          </a:p>
          <a:p>
            <a:r>
              <a:rPr lang="nb-NO" dirty="0"/>
              <a:t>Ingen internkontroll</a:t>
            </a:r>
          </a:p>
          <a:p>
            <a:r>
              <a:rPr lang="nb-NO" dirty="0"/>
              <a:t>Installasjonen skal vare over mange år</a:t>
            </a:r>
          </a:p>
          <a:p>
            <a:r>
              <a:rPr lang="nb-NO" dirty="0"/>
              <a:t>823 – Nasjonalt delkapittel</a:t>
            </a:r>
          </a:p>
          <a:p>
            <a:endParaRPr lang="nb-NO" dirty="0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BA59F97-2611-1A9A-B9FB-18FB0ABB3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05424"/>
            <a:ext cx="3843338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14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569913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NEK 400-8-823 Elektriske installasjoner i boliger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1748117"/>
            <a:ext cx="6382871" cy="4111811"/>
          </a:xfrm>
        </p:spPr>
        <p:txBody>
          <a:bodyPr>
            <a:normAutofit lnSpcReduction="10000"/>
          </a:bodyPr>
          <a:lstStyle/>
          <a:p>
            <a:r>
              <a:rPr lang="nb-NO" dirty="0"/>
              <a:t>Unntak for USB </a:t>
            </a:r>
            <a:r>
              <a:rPr lang="nb-NO" dirty="0" err="1"/>
              <a:t>lading</a:t>
            </a:r>
            <a:r>
              <a:rPr lang="nb-NO" dirty="0"/>
              <a:t> i omfanget for 823, gjelder ikke andre DC uttak</a:t>
            </a:r>
          </a:p>
          <a:p>
            <a:pPr lvl="1"/>
            <a:r>
              <a:rPr lang="nb-NO" dirty="0"/>
              <a:t>Skal vurdere å montere USB uttak i samråd med eier, bør dokumenteres</a:t>
            </a:r>
          </a:p>
          <a:p>
            <a:pPr lvl="1"/>
            <a:r>
              <a:rPr lang="nb-NO" dirty="0"/>
              <a:t>USB uttakene skal være i samsvar med: NEK IEC 60884-3-1 og NEK EN 60664-1</a:t>
            </a:r>
          </a:p>
          <a:p>
            <a:pPr lvl="1"/>
            <a:r>
              <a:rPr lang="nb-NO" dirty="0"/>
              <a:t>Kjøkken, stue eller annet egnet sted. </a:t>
            </a:r>
          </a:p>
          <a:p>
            <a:pPr lvl="1"/>
            <a:r>
              <a:rPr lang="nb-NO" dirty="0"/>
              <a:t>USB C</a:t>
            </a:r>
          </a:p>
          <a:p>
            <a:pPr lvl="1"/>
            <a:endParaRPr lang="nb-NO" dirty="0"/>
          </a:p>
          <a:p>
            <a:pPr lvl="1"/>
            <a:endParaRPr lang="nb-NO" dirty="0"/>
          </a:p>
          <a:p>
            <a:r>
              <a:rPr lang="nb-NO" dirty="0"/>
              <a:t>To uttak ved hvert </a:t>
            </a:r>
            <a:r>
              <a:rPr lang="nb-NO" b="1" dirty="0"/>
              <a:t>planlagte</a:t>
            </a:r>
            <a:r>
              <a:rPr lang="nb-NO" dirty="0"/>
              <a:t> </a:t>
            </a:r>
            <a:r>
              <a:rPr lang="nb-NO" dirty="0" err="1"/>
              <a:t>ekom</a:t>
            </a:r>
            <a:r>
              <a:rPr lang="nb-NO" dirty="0"/>
              <a:t> uttak</a:t>
            </a:r>
          </a:p>
          <a:p>
            <a:pPr lvl="1"/>
            <a:r>
              <a:rPr lang="nb-NO" dirty="0"/>
              <a:t>Bredbåndsutbyggingsloven tilsier at det skal legges en passiv infrastruktur i alle boliger</a:t>
            </a:r>
          </a:p>
          <a:p>
            <a:pPr lvl="1"/>
            <a:r>
              <a:rPr lang="nb-NO" dirty="0"/>
              <a:t>Passiv infrastruktur = rør og bokser</a:t>
            </a:r>
          </a:p>
          <a:p>
            <a:pPr lvl="1"/>
            <a:r>
              <a:rPr lang="nb-NO" dirty="0"/>
              <a:t>Gjelder uavhengig av om KO er montert</a:t>
            </a:r>
          </a:p>
          <a:p>
            <a:pPr lvl="1"/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pic>
        <p:nvPicPr>
          <p:cNvPr id="3" name="Bilde 2" descr="Et bilde som inneholder vegg, innendørs, kontakt&#10;&#10;Automatisk generert beskrivelse">
            <a:extLst>
              <a:ext uri="{FF2B5EF4-FFF2-40B4-BE49-F238E27FC236}">
                <a16:creationId xmlns:a16="http://schemas.microsoft.com/office/drawing/2014/main" id="{1DFF875C-6608-50CB-AF03-41107AF24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953" y="2686423"/>
            <a:ext cx="32512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648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569913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NEK 400-8-823 Elektriske installasjoner i boliger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2044794"/>
            <a:ext cx="10828337" cy="308610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nb-NO" dirty="0"/>
          </a:p>
          <a:p>
            <a:r>
              <a:rPr lang="nb-NO" dirty="0"/>
              <a:t>Tydeliggjort krav til antall uttak for audiovisuelle enheter</a:t>
            </a:r>
          </a:p>
          <a:p>
            <a:pPr lvl="1"/>
            <a:r>
              <a:rPr lang="nb-NO" dirty="0"/>
              <a:t>Seks uttak</a:t>
            </a:r>
          </a:p>
          <a:p>
            <a:pPr lvl="1"/>
            <a:r>
              <a:rPr lang="nb-NO" dirty="0"/>
              <a:t>omfatter ikke lenger fysisk tilkobling.</a:t>
            </a:r>
          </a:p>
          <a:p>
            <a:pPr lvl="1"/>
            <a:endParaRPr lang="nb-NO" dirty="0"/>
          </a:p>
          <a:p>
            <a:r>
              <a:rPr lang="nb-NO" dirty="0"/>
              <a:t>NEK 502</a:t>
            </a:r>
          </a:p>
          <a:p>
            <a:pPr lvl="1"/>
            <a:r>
              <a:rPr lang="nb-NO" dirty="0"/>
              <a:t>1500mm over gulv</a:t>
            </a:r>
          </a:p>
          <a:p>
            <a:pPr lvl="1"/>
            <a:r>
              <a:rPr lang="nb-NO" dirty="0"/>
              <a:t>Barnevern</a:t>
            </a:r>
          </a:p>
          <a:p>
            <a:pPr lvl="1"/>
            <a:r>
              <a:rPr lang="nb-NO" dirty="0"/>
              <a:t>Utilgjengelig</a:t>
            </a:r>
          </a:p>
          <a:p>
            <a:pPr marL="0" indent="0">
              <a:buNone/>
            </a:pP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8B8C147-FA31-0496-88BE-D35BD83B6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824" y="3531504"/>
            <a:ext cx="3957002" cy="261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393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409B474-675E-F648-942B-BDB02CBFCB4B}"/>
              </a:ext>
            </a:extLst>
          </p:cNvPr>
          <p:cNvSpPr/>
          <p:nvPr/>
        </p:nvSpPr>
        <p:spPr>
          <a:xfrm>
            <a:off x="450378" y="1969033"/>
            <a:ext cx="5341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Takk for oppmerksomheten!</a:t>
            </a:r>
            <a:endParaRPr lang="nb-NO" sz="32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89285282-80B5-EDA6-4C0B-859C83C91296}"/>
              </a:ext>
            </a:extLst>
          </p:cNvPr>
          <p:cNvSpPr txBox="1"/>
          <p:nvPr/>
        </p:nvSpPr>
        <p:spPr>
          <a:xfrm>
            <a:off x="2366683" y="2235616"/>
            <a:ext cx="8450729" cy="2086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b-NO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Takk for oppmerksomheten</a:t>
            </a:r>
          </a:p>
        </p:txBody>
      </p:sp>
    </p:spTree>
    <p:extLst>
      <p:ext uri="{BB962C8B-B14F-4D97-AF65-F5344CB8AC3E}">
        <p14:creationId xmlns:p14="http://schemas.microsoft.com/office/powerpoint/2010/main" val="10528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Agenda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82" y="2594443"/>
            <a:ext cx="10828338" cy="3086100"/>
          </a:xfrm>
        </p:spPr>
        <p:txBody>
          <a:bodyPr>
            <a:normAutofit/>
          </a:bodyPr>
          <a:lstStyle/>
          <a:p>
            <a:r>
              <a:rPr lang="nb-NO" dirty="0"/>
              <a:t>Økt elsikkerhet i landbruket</a:t>
            </a:r>
          </a:p>
          <a:p>
            <a:r>
              <a:rPr lang="nb-NO" dirty="0"/>
              <a:t>Korrosjon</a:t>
            </a:r>
          </a:p>
          <a:p>
            <a:r>
              <a:rPr lang="nb-NO" dirty="0"/>
              <a:t>Utjevningsforbindelser</a:t>
            </a:r>
          </a:p>
          <a:p>
            <a:r>
              <a:rPr lang="nb-NO" dirty="0"/>
              <a:t>Uttak i boliger</a:t>
            </a:r>
          </a:p>
          <a:p>
            <a:endParaRPr lang="nb-NO" dirty="0"/>
          </a:p>
        </p:txBody>
      </p:sp>
      <p:pic>
        <p:nvPicPr>
          <p:cNvPr id="5" name="Bilde 4" descr="Et bilde som inneholder tekst, innendørs&#10;&#10;Automatisk generert beskrivelse">
            <a:extLst>
              <a:ext uri="{FF2B5EF4-FFF2-40B4-BE49-F238E27FC236}">
                <a16:creationId xmlns:a16="http://schemas.microsoft.com/office/drawing/2014/main" id="{0AEE0E2C-D402-0438-6E72-1859D3EE98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5718" y="1703604"/>
            <a:ext cx="2635622" cy="372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753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Hva gjør landbruksinstallasjoner spesielle?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82" y="1990631"/>
            <a:ext cx="10828338" cy="3866310"/>
          </a:xfrm>
        </p:spPr>
        <p:txBody>
          <a:bodyPr>
            <a:normAutofit fontScale="92500" lnSpcReduction="10000"/>
          </a:bodyPr>
          <a:lstStyle/>
          <a:p>
            <a:r>
              <a:rPr lang="nb-NO" sz="1900" dirty="0"/>
              <a:t>Arbeid av ufaglærte</a:t>
            </a:r>
          </a:p>
          <a:p>
            <a:r>
              <a:rPr lang="nb-NO" sz="1900" dirty="0"/>
              <a:t>Eldre installasjoner</a:t>
            </a:r>
          </a:p>
          <a:p>
            <a:r>
              <a:rPr lang="nb-NO" sz="1900" dirty="0"/>
              <a:t>Manglende vedlikehold</a:t>
            </a:r>
          </a:p>
          <a:p>
            <a:r>
              <a:rPr lang="nb-NO" sz="1900" dirty="0"/>
              <a:t>Feil bruk av elektrisk anlegg</a:t>
            </a:r>
          </a:p>
          <a:p>
            <a:r>
              <a:rPr lang="nb-NO" sz="1900" dirty="0"/>
              <a:t>Feil bruk av elektrisk utstyr</a:t>
            </a:r>
          </a:p>
          <a:p>
            <a:r>
              <a:rPr lang="nb-NO" sz="1900" dirty="0"/>
              <a:t>Varmgang i kabler</a:t>
            </a:r>
          </a:p>
          <a:p>
            <a:r>
              <a:rPr lang="nb-NO" sz="1900" dirty="0"/>
              <a:t>Varmgang i utstyr</a:t>
            </a:r>
          </a:p>
          <a:p>
            <a:r>
              <a:rPr lang="nb-NO" sz="1900" dirty="0"/>
              <a:t>Dårlige tilkoblinger som følge av ytre påkjenninger</a:t>
            </a:r>
          </a:p>
          <a:p>
            <a:r>
              <a:rPr lang="nb-NO" sz="1900" dirty="0"/>
              <a:t>Mer antennelige omgivelser</a:t>
            </a:r>
          </a:p>
          <a:p>
            <a:r>
              <a:rPr lang="nb-NO" sz="1900" dirty="0"/>
              <a:t>Endringer i «forutsatt bruk»</a:t>
            </a:r>
          </a:p>
          <a:p>
            <a:r>
              <a:rPr lang="nb-NO" sz="1900" dirty="0"/>
              <a:t>…..</a:t>
            </a:r>
          </a:p>
          <a:p>
            <a:endParaRPr lang="nb-NO" dirty="0"/>
          </a:p>
        </p:txBody>
      </p:sp>
      <p:pic>
        <p:nvPicPr>
          <p:cNvPr id="5" name="Bilde 4" descr="Et bilde som inneholder tekst, innendørs&#10;&#10;Automatisk generert beskrivelse">
            <a:extLst>
              <a:ext uri="{FF2B5EF4-FFF2-40B4-BE49-F238E27FC236}">
                <a16:creationId xmlns:a16="http://schemas.microsoft.com/office/drawing/2014/main" id="{0AEE0E2C-D402-0438-6E72-1859D3EE98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0399" y="1810871"/>
            <a:ext cx="2437341" cy="3445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6980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40977" y="611960"/>
            <a:ext cx="10515600" cy="61277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nb-NO" dirty="0"/>
              <a:t>NEK 400-7-705 Installasjoner i landbruks og/eller hagebruksområder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13977" y="2169553"/>
            <a:ext cx="5384800" cy="4525962"/>
          </a:xfrm>
        </p:spPr>
        <p:txBody>
          <a:bodyPr>
            <a:normAutofit/>
          </a:bodyPr>
          <a:lstStyle/>
          <a:p>
            <a:r>
              <a:rPr lang="nb-NO" sz="1800" dirty="0"/>
              <a:t>Harmonisert med krav i Teknisk spesifikasjon for landbruk</a:t>
            </a:r>
          </a:p>
          <a:p>
            <a:r>
              <a:rPr lang="nb-NO" sz="1800" dirty="0"/>
              <a:t>Flytskjema for å vurdere behov for utjevningsforbindelser, 705A</a:t>
            </a:r>
          </a:p>
          <a:p>
            <a:r>
              <a:rPr lang="nb-NO" sz="1800" dirty="0"/>
              <a:t>Hver enkelt forbrukerkurs bør ha AFDD</a:t>
            </a:r>
          </a:p>
          <a:p>
            <a:r>
              <a:rPr lang="nb-NO" sz="1800" dirty="0"/>
              <a:t>Koordinering av leder og vern Ib – In, og I2 –</a:t>
            </a:r>
            <a:r>
              <a:rPr lang="nb-NO" sz="1800" dirty="0" err="1"/>
              <a:t>Iz</a:t>
            </a:r>
            <a:r>
              <a:rPr lang="nb-NO" sz="1800" dirty="0"/>
              <a:t>, tom 4 mm2</a:t>
            </a:r>
          </a:p>
          <a:p>
            <a:r>
              <a:rPr lang="nb-NO" sz="1800" dirty="0"/>
              <a:t>Min 2,5mm2 til stikk</a:t>
            </a:r>
          </a:p>
          <a:p>
            <a:endParaRPr lang="nb-NO" dirty="0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65B6A59-D579-0C6F-31FC-03ADB0759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992" y="2061882"/>
            <a:ext cx="1865665" cy="2649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Bilde 7" descr="Et bilde som inneholder tekst, innendørs&#10;&#10;Automatisk generert beskrivelse">
            <a:extLst>
              <a:ext uri="{FF2B5EF4-FFF2-40B4-BE49-F238E27FC236}">
                <a16:creationId xmlns:a16="http://schemas.microsoft.com/office/drawing/2014/main" id="{466C4762-78BC-10D3-5598-2E67840B4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5035" y="4256089"/>
            <a:ext cx="2433947" cy="182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39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NEK 400-7-705 Installasjoner i landbruks og/eller hagebruksområder</a:t>
            </a:r>
          </a:p>
        </p:txBody>
      </p:sp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03DFB31B-7D2E-4F5E-B2B9-7B829E6E831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942" y="2779713"/>
            <a:ext cx="10828338" cy="3086100"/>
          </a:xfrm>
        </p:spPr>
        <p:txBody>
          <a:bodyPr>
            <a:normAutofit/>
          </a:bodyPr>
          <a:lstStyle/>
          <a:p>
            <a:r>
              <a:rPr lang="nb-NO" dirty="0"/>
              <a:t>Maksimalt 80 % varig belastning for faste laster</a:t>
            </a:r>
          </a:p>
          <a:p>
            <a:r>
              <a:rPr lang="nb-NO" dirty="0"/>
              <a:t>Elektromagnetisk utkobling</a:t>
            </a:r>
          </a:p>
          <a:p>
            <a:r>
              <a:rPr lang="nb-NO" dirty="0"/>
              <a:t>Isolerte beskyttelsesledere</a:t>
            </a:r>
          </a:p>
          <a:p>
            <a:r>
              <a:rPr lang="nb-NO" u="sng" dirty="0">
                <a:solidFill>
                  <a:srgbClr val="FF0000"/>
                </a:solidFill>
              </a:rPr>
              <a:t>Beskyttelse mot korrosjon</a:t>
            </a:r>
          </a:p>
          <a:p>
            <a:r>
              <a:rPr lang="nb-NO" dirty="0"/>
              <a:t>Egne krav til tavler; maksimal temperatur 45 grader</a:t>
            </a:r>
          </a:p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D4AB71-31BB-B66D-A1DB-74990D549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2146" y="2394826"/>
            <a:ext cx="4414834" cy="294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5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654CCFF7-EE5D-4A0A-A551-D53ABBC907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53035" y="352332"/>
            <a:ext cx="10972800" cy="1143000"/>
          </a:xfrm>
        </p:spPr>
        <p:txBody>
          <a:bodyPr/>
          <a:lstStyle/>
          <a:p>
            <a:r>
              <a:rPr lang="nb-NO" dirty="0"/>
              <a:t>Bruk av ulike metaller i landbruket</a:t>
            </a:r>
          </a:p>
        </p:txBody>
      </p:sp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FA238E23-6B44-473B-B78A-6D0B7D76B41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06824" y="1557617"/>
            <a:ext cx="10972800" cy="4525963"/>
          </a:xfrm>
        </p:spPr>
        <p:txBody>
          <a:bodyPr/>
          <a:lstStyle/>
          <a:p>
            <a:r>
              <a:rPr lang="nb-NO" dirty="0"/>
              <a:t>Hvem forårsaker tæring:</a:t>
            </a:r>
          </a:p>
          <a:p>
            <a:pPr lvl="1"/>
            <a:r>
              <a:rPr lang="nb-NO" dirty="0"/>
              <a:t>Rør</a:t>
            </a:r>
          </a:p>
          <a:p>
            <a:pPr lvl="1"/>
            <a:r>
              <a:rPr lang="nb-NO" dirty="0"/>
              <a:t>Innredning</a:t>
            </a:r>
          </a:p>
          <a:p>
            <a:pPr lvl="1"/>
            <a:r>
              <a:rPr lang="nb-NO" dirty="0"/>
              <a:t>Elektro</a:t>
            </a:r>
          </a:p>
          <a:p>
            <a:pPr lvl="1"/>
            <a:r>
              <a:rPr lang="nb-NO" dirty="0"/>
              <a:t>Kjerneboring</a:t>
            </a:r>
          </a:p>
          <a:p>
            <a:pPr lvl="1"/>
            <a:r>
              <a:rPr lang="nb-NO" dirty="0"/>
              <a:t>Betong</a:t>
            </a:r>
          </a:p>
          <a:p>
            <a:r>
              <a:rPr lang="nb-NO" dirty="0"/>
              <a:t>Fjøsinnredninger ødelegges for millioner</a:t>
            </a:r>
          </a:p>
          <a:p>
            <a:r>
              <a:rPr lang="nb-NO" dirty="0"/>
              <a:t>Ingen forsikringsdekning</a:t>
            </a:r>
          </a:p>
          <a:p>
            <a:r>
              <a:rPr lang="nb-NO" dirty="0"/>
              <a:t>Fare for liv og helse</a:t>
            </a:r>
          </a:p>
          <a:p>
            <a:r>
              <a:rPr lang="nb-NO" dirty="0"/>
              <a:t>Krever forståelse og tverrfaglighet</a:t>
            </a:r>
          </a:p>
          <a:p>
            <a:r>
              <a:rPr lang="nb-NO" dirty="0"/>
              <a:t>Prosjektering og utførelse</a:t>
            </a:r>
          </a:p>
          <a:p>
            <a:r>
              <a:rPr lang="nb-NO" dirty="0"/>
              <a:t>Krever god kvalitet i alle ledd</a:t>
            </a:r>
          </a:p>
          <a:p>
            <a:pPr marL="457200" lvl="1" indent="0">
              <a:buNone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95898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Korrosjon, tæring, rust, galvanisk tæring….</a:t>
            </a:r>
          </a:p>
        </p:txBody>
      </p:sp>
      <p:pic>
        <p:nvPicPr>
          <p:cNvPr id="5" name="Bilde 4" descr="Et bilde som inneholder bord, innendørs, sitter, tre&#10;&#10;Automatisk generert beskrivelse">
            <a:extLst>
              <a:ext uri="{FF2B5EF4-FFF2-40B4-BE49-F238E27FC236}">
                <a16:creationId xmlns:a16="http://schemas.microsoft.com/office/drawing/2014/main" id="{268954F6-7C20-CBE0-CB88-844036F95B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507" y="2166661"/>
            <a:ext cx="2900625" cy="38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533D151B-F469-300D-544E-4727E9E8B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871" y="2038683"/>
            <a:ext cx="3528900" cy="3571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460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A3804A01-63C0-4F7F-A089-608D36F5EE6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0423" y="1891460"/>
            <a:ext cx="10242550" cy="4700587"/>
          </a:xfrm>
        </p:spPr>
        <p:txBody>
          <a:bodyPr>
            <a:normAutofit/>
          </a:bodyPr>
          <a:lstStyle/>
          <a:p>
            <a:r>
              <a:rPr lang="nb-NO" dirty="0"/>
              <a:t>Utstyr skal ha relevant beskyttelse i korrosive miljøer</a:t>
            </a:r>
          </a:p>
          <a:p>
            <a:pPr lvl="1"/>
            <a:r>
              <a:rPr lang="nb-NO" dirty="0"/>
              <a:t>Korrosjonsbeskyttelse før og etter sammenkobling, må vedlikeholdes</a:t>
            </a:r>
          </a:p>
          <a:p>
            <a:pPr lvl="1"/>
            <a:r>
              <a:rPr lang="nb-NO" dirty="0" err="1"/>
              <a:t>Cupalskive</a:t>
            </a:r>
            <a:r>
              <a:rPr lang="nb-NO" dirty="0"/>
              <a:t>, Bitumenmaling mm.</a:t>
            </a:r>
          </a:p>
          <a:p>
            <a:pPr marL="457200" lvl="1" indent="0">
              <a:buNone/>
            </a:pPr>
            <a:endParaRPr lang="nb-NO" dirty="0"/>
          </a:p>
          <a:p>
            <a:r>
              <a:rPr lang="nb-NO" dirty="0"/>
              <a:t>Utjevningsledere skal være:</a:t>
            </a:r>
          </a:p>
          <a:p>
            <a:pPr lvl="1"/>
            <a:r>
              <a:rPr lang="nb-NO" dirty="0"/>
              <a:t>Isolerte</a:t>
            </a:r>
          </a:p>
          <a:p>
            <a:pPr lvl="1"/>
            <a:r>
              <a:rPr lang="nb-NO" dirty="0"/>
              <a:t>Mekanisk beskyttet</a:t>
            </a:r>
          </a:p>
          <a:p>
            <a:pPr lvl="1"/>
            <a:r>
              <a:rPr lang="nb-NO" dirty="0"/>
              <a:t>Velges for å unngå elektrolytiske effekter</a:t>
            </a:r>
          </a:p>
          <a:p>
            <a:endParaRPr lang="nb-NO" dirty="0"/>
          </a:p>
          <a:p>
            <a:r>
              <a:rPr lang="nb-NO" dirty="0"/>
              <a:t>Spenningsrekken for metaller</a:t>
            </a:r>
          </a:p>
          <a:p>
            <a:pPr marL="457200" lvl="1" indent="0">
              <a:buNone/>
            </a:pPr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654CCFF7-EE5D-4A0A-A551-D53ABBC907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0423" y="274638"/>
            <a:ext cx="10972800" cy="1143000"/>
          </a:xfrm>
        </p:spPr>
        <p:txBody>
          <a:bodyPr/>
          <a:lstStyle/>
          <a:p>
            <a:r>
              <a:rPr lang="nb-NO" dirty="0"/>
              <a:t>Utstyr og utjevningsforbindelser</a:t>
            </a:r>
            <a:endParaRPr lang="nb-NO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27250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7">
            <a:extLst>
              <a:ext uri="{FF2B5EF4-FFF2-40B4-BE49-F238E27FC236}">
                <a16:creationId xmlns:a16="http://schemas.microsoft.com/office/drawing/2014/main" id="{5D0C8C93-397C-4238-88D3-43DC0BC478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82" y="698558"/>
            <a:ext cx="10515600" cy="612775"/>
          </a:xfrm>
        </p:spPr>
        <p:txBody>
          <a:bodyPr>
            <a:normAutofit/>
          </a:bodyPr>
          <a:lstStyle/>
          <a:p>
            <a:r>
              <a:rPr lang="nb-NO" dirty="0"/>
              <a:t>Utjevningsforbindelser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40B7A70-0124-8F7A-8648-7E7C73F1D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411" y="1261870"/>
            <a:ext cx="4134977" cy="5369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853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elfo hovedfarg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F80"/>
      </a:accent1>
      <a:accent2>
        <a:srgbClr val="6E306E"/>
      </a:accent2>
      <a:accent3>
        <a:srgbClr val="2292EB"/>
      </a:accent3>
      <a:accent4>
        <a:srgbClr val="004C9E"/>
      </a:accent4>
      <a:accent5>
        <a:srgbClr val="84D1ED"/>
      </a:accent5>
      <a:accent6>
        <a:srgbClr val="1B97D3"/>
      </a:accent6>
      <a:hlink>
        <a:srgbClr val="004C9E"/>
      </a:hlink>
      <a:folHlink>
        <a:srgbClr val="6E30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127000" algn="ctr" rotWithShape="0">
            <a:prstClr val="black">
              <a:alpha val="25157"/>
            </a:prstClr>
          </a:outerShdw>
        </a:effectLst>
      </a:spPr>
      <a:bodyPr rtlCol="0" anchor="ctr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rmAutofit/>
      </a:bodyPr>
      <a:lstStyle>
        <a:defPPr algn="l">
          <a:defRPr dirty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sjon1" id="{0A1E8F8E-F852-D440-8D68-D69A660036BF}" vid="{FF72AFA1-F683-5F47-BF39-FFDEB0D86D82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1a357bd-c645-4065-ba9f-18cfe4cd1c0d">
      <Terms xmlns="http://schemas.microsoft.com/office/infopath/2007/PartnerControls"/>
    </lcf76f155ced4ddcb4097134ff3c332f>
    <TaxCatchAll xmlns="ad3f3334-46b2-49f6-be9a-dea0ed6597a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83C6E198B92254D96DB3B3EA707010B" ma:contentTypeVersion="15" ma:contentTypeDescription="Opprett et nytt dokument." ma:contentTypeScope="" ma:versionID="38042f8cc9646595066f184c256a7d8d">
  <xsd:schema xmlns:xsd="http://www.w3.org/2001/XMLSchema" xmlns:xs="http://www.w3.org/2001/XMLSchema" xmlns:p="http://schemas.microsoft.com/office/2006/metadata/properties" xmlns:ns2="f1a357bd-c645-4065-ba9f-18cfe4cd1c0d" xmlns:ns3="ad3f3334-46b2-49f6-be9a-dea0ed6597a9" targetNamespace="http://schemas.microsoft.com/office/2006/metadata/properties" ma:root="true" ma:fieldsID="c79aefbd73d68b7b1e160a482601bca2" ns2:_="" ns3:_="">
    <xsd:import namespace="f1a357bd-c645-4065-ba9f-18cfe4cd1c0d"/>
    <xsd:import namespace="ad3f3334-46b2-49f6-be9a-dea0ed6597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357bd-c645-4065-ba9f-18cfe4cd1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emerkelapper" ma:readOnly="false" ma:fieldId="{5cf76f15-5ced-4ddc-b409-7134ff3c332f}" ma:taxonomyMulti="true" ma:sspId="32f2bf80-d412-4f60-9549-1f43c05d4c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f3334-46b2-49f6-be9a-dea0ed6597a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3f1371d-d9dd-474b-add8-b1a04a44d6ca}" ma:internalName="TaxCatchAll" ma:showField="CatchAllData" ma:web="ad3f3334-46b2-49f6-be9a-dea0ed659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33F50961EE134A8E1902B7412A6004" ma:contentTypeVersion="16" ma:contentTypeDescription="Create a new document." ma:contentTypeScope="" ma:versionID="f76d4ec21461ccb3098297c56c09c43d">
  <xsd:schema xmlns:xsd="http://www.w3.org/2001/XMLSchema" xmlns:xs="http://www.w3.org/2001/XMLSchema" xmlns:p="http://schemas.microsoft.com/office/2006/metadata/properties" xmlns:ns3="a82fc9da-62f8-4ec9-8de6-e1297df69757" xmlns:ns4="64f015e0-82ec-449b-917b-37024094d989" targetNamespace="http://schemas.microsoft.com/office/2006/metadata/properties" ma:root="true" ma:fieldsID="05e28b0d40c93e93732bdf7271fdc23b" ns3:_="" ns4:_="">
    <xsd:import namespace="a82fc9da-62f8-4ec9-8de6-e1297df69757"/>
    <xsd:import namespace="64f015e0-82ec-449b-917b-37024094d98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fc9da-62f8-4ec9-8de6-e1297df69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f015e0-82ec-449b-917b-37024094d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8BF749-060C-4748-993F-F8EF3DE5C7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B61E1B-4F6F-42D0-8508-6BF61622A802}">
  <ds:schemaRefs>
    <ds:schemaRef ds:uri="http://schemas.microsoft.com/office/2006/metadata/properties"/>
    <ds:schemaRef ds:uri="http://www.w3.org/2000/xmlns/"/>
  </ds:schemaRefs>
</ds:datastoreItem>
</file>

<file path=customXml/itemProps3.xml><?xml version="1.0" encoding="utf-8"?>
<ds:datastoreItem xmlns:ds="http://schemas.openxmlformats.org/officeDocument/2006/customXml" ds:itemID="{0CB9DAB6-E9B7-4E02-BD62-2954382319C2}"/>
</file>

<file path=customXml/itemProps4.xml><?xml version="1.0" encoding="utf-8"?>
<ds:datastoreItem xmlns:ds="http://schemas.openxmlformats.org/officeDocument/2006/customXml" ds:itemID="{99D28EC0-52F0-48D6-BE37-7A3278ED1571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a82fc9da-62f8-4ec9-8de6-e1297df69757"/>
    <ds:schemaRef ds:uri="64f015e0-82ec-449b-917b-37024094d98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nelfo powerpointmal</Template>
  <TotalTime>3601</TotalTime>
  <Words>476</Words>
  <Application>Microsoft Office PowerPoint</Application>
  <PresentationFormat>Widescreen</PresentationFormat>
  <Paragraphs>110</Paragraphs>
  <Slides>14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15" baseType="lpstr">
      <vt:lpstr>Office-tema</vt:lpstr>
      <vt:lpstr>PowerPoint-presentasjon</vt:lpstr>
      <vt:lpstr>Agenda</vt:lpstr>
      <vt:lpstr>Hva gjør landbruksinstallasjoner spesielle?</vt:lpstr>
      <vt:lpstr>NEK 400-7-705 Installasjoner i landbruks og/eller hagebruksområder</vt:lpstr>
      <vt:lpstr>NEK 400-7-705 Installasjoner i landbruks og/eller hagebruksområder</vt:lpstr>
      <vt:lpstr>Bruk av ulike metaller i landbruket</vt:lpstr>
      <vt:lpstr>Korrosjon, tæring, rust, galvanisk tæring….</vt:lpstr>
      <vt:lpstr>Utstyr og utjevningsforbindelser</vt:lpstr>
      <vt:lpstr>Utjevningsforbindelser</vt:lpstr>
      <vt:lpstr>Lagring og produksjon i spesielle miljøer….</vt:lpstr>
      <vt:lpstr>Hvorfor er boliginstallasjoner spesielle?</vt:lpstr>
      <vt:lpstr>NEK 400-8-823 Elektriske installasjoner i boliger</vt:lpstr>
      <vt:lpstr>NEK 400-8-823 Elektriske installasjoner i boliger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Marie Kolderup</dc:creator>
  <cp:lastModifiedBy>Tommy Lundekvam</cp:lastModifiedBy>
  <cp:revision>15</cp:revision>
  <dcterms:created xsi:type="dcterms:W3CDTF">2021-11-09T13:59:41Z</dcterms:created>
  <dcterms:modified xsi:type="dcterms:W3CDTF">2022-06-14T12:35:36Z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0x0101001733F50961EE134A8E1902B7412A6004</vt:lpwstr>
  </property>
  <property fmtid="{D5CDD505-2E9C-101B-9397-08002B2CF9AE}" pid="3" name="_dlc_DocIdItemGuid">
    <vt:lpwstr>950461c5-4679-4716-9684-b78f42601ac5</vt:lpwstr>
  </property>
</Properties>
</file>